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D077D-2F54-43A6-9D51-3927DC3E9C0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13A28-F164-45B8-9A68-2E8F976617B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751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A2074-58DE-4D09-BDE6-E0EBBCDDE31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A8668-52B1-4776-8AB8-09F5B332AD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4012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538C3-F863-4127-A584-8F40B09C894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BB631-0A7C-4C68-BD85-23433C9C27C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0916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283B4-FA0E-474E-8547-1C0CDA7D6DD8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F962A-9328-47B9-B7FF-ED3A37CAD9E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200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38A06-0C98-4234-B470-F73DAC7CA9A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702DB-2DD7-4D91-97CF-56E3A17522C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8289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90654-E7B5-4ECC-922C-FF593B8B8C9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4BD84-65FE-44C6-AD5D-3B8B102ABF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4974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4396F-FBD2-4BF7-BF88-C591125ECA0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87741-76E7-47C8-B5C9-A9C841B9AA7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5633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1B158-EC39-45AA-A0C5-C337B46651D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4555C-A3A6-48A0-8283-86CB8C6E957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9385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08D45-149C-4102-88D1-0275C51D8FB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D65FE-E8EE-4E1B-A494-228640ED567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69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125F2-2896-40EB-BFFB-BF2BD86148D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E9638-F3C5-46CE-B5F5-19E7D8EB180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819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5427D-D6E3-4FA9-AD1F-6C9DB663A2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78203-AB5E-46A6-BD52-F67065BA1A6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947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E2ED14-106D-4BEB-B759-AAAAFDF5C57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6A953F-2BA2-4D6A-BAB1-2970BE9F783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9" y="104775"/>
            <a:ext cx="8445501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827338" y="893763"/>
            <a:ext cx="347503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>
                <a:latin typeface="Times New Roman" pitchFamily="18" charset="0"/>
                <a:cs typeface="Times New Roman" pitchFamily="18" charset="0"/>
              </a:rPr>
              <a:t>Rabbit anti-human CCM2</a:t>
            </a:r>
          </a:p>
          <a:p>
            <a:pPr algn="ctr" eaLnBrk="1" hangingPunct="1"/>
            <a:r>
              <a:rPr lang="de-DE" sz="1400" b="1">
                <a:solidFill>
                  <a:srgbClr val="000000"/>
                </a:solidFill>
                <a:cs typeface="Arial" charset="0"/>
              </a:rPr>
              <a:t>„</a:t>
            </a:r>
            <a:r>
              <a:rPr lang="fr-FR" sz="1200"/>
              <a:t>Cerebral cavernous malformations 2 protein </a:t>
            </a:r>
            <a:r>
              <a:rPr lang="de-DE" sz="1400" b="1">
                <a:cs typeface="Arial" charset="0"/>
              </a:rPr>
              <a:t>“</a:t>
            </a:r>
          </a:p>
          <a:p>
            <a:pPr algn="ctr" eaLnBrk="1" hangingPunct="1"/>
            <a:r>
              <a:rPr lang="de-DE" sz="1400">
                <a:latin typeface="Times New Roman" pitchFamily="18" charset="0"/>
                <a:cs typeface="Times New Roman" pitchFamily="18" charset="0"/>
              </a:rPr>
              <a:t>(Cat #102-PA26S/-PA26) </a:t>
            </a:r>
          </a:p>
        </p:txBody>
      </p:sp>
      <p:grpSp>
        <p:nvGrpSpPr>
          <p:cNvPr id="2052" name="Gruppieren 8"/>
          <p:cNvGrpSpPr>
            <a:grpSpLocks/>
          </p:cNvGrpSpPr>
          <p:nvPr/>
        </p:nvGrpSpPr>
        <p:grpSpPr bwMode="auto">
          <a:xfrm>
            <a:off x="661988" y="1916113"/>
            <a:ext cx="7604125" cy="4225925"/>
            <a:chOff x="661623" y="1824021"/>
            <a:chExt cx="7604125" cy="4225723"/>
          </a:xfrm>
        </p:grpSpPr>
        <p:sp>
          <p:nvSpPr>
            <p:cNvPr id="2053" name="Textfeld 5"/>
            <p:cNvSpPr txBox="1">
              <a:spLocks noChangeArrowheads="1"/>
            </p:cNvSpPr>
            <p:nvPr/>
          </p:nvSpPr>
          <p:spPr bwMode="auto">
            <a:xfrm>
              <a:off x="661623" y="5157192"/>
              <a:ext cx="7604125" cy="89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n-US" sz="1000" b="1" dirty="0"/>
                <a:t>Immunofluorescence staining </a:t>
              </a:r>
              <a:r>
                <a:rPr lang="en-US" sz="1000" dirty="0"/>
                <a:t>(green) of human foreskin (</a:t>
              </a:r>
              <a:r>
                <a:rPr lang="en-US" sz="1000" dirty="0" err="1"/>
                <a:t>cryo</a:t>
              </a:r>
              <a:r>
                <a:rPr lang="en-US" sz="1000" dirty="0"/>
                <a:t>-section of unfixed tissue)  with anti-human CCM2 (K5546; dilution 1:50) [</a:t>
              </a:r>
              <a:r>
                <a:rPr lang="en-US" sz="1000" b="1" dirty="0"/>
                <a:t>Cat# 102-PA26</a:t>
              </a:r>
              <a:r>
                <a:rPr lang="en-US" sz="1000" dirty="0"/>
                <a:t>]. A) Note specific staining in the wall of </a:t>
              </a:r>
              <a:r>
                <a:rPr lang="en-US" sz="1000" dirty="0" err="1"/>
                <a:t>microvessels</a:t>
              </a:r>
              <a:r>
                <a:rPr lang="en-US" sz="1000" dirty="0"/>
                <a:t>. B) Negative control of a consecutive section. Note non-specific fluorescence in elastic </a:t>
              </a:r>
              <a:r>
                <a:rPr lang="en-US" sz="1000" dirty="0" err="1"/>
                <a:t>fibres</a:t>
              </a:r>
              <a:r>
                <a:rPr lang="en-US" sz="1000" dirty="0"/>
                <a:t> in the adventitia of an </a:t>
              </a:r>
              <a:r>
                <a:rPr lang="en-US" sz="1000" dirty="0" err="1"/>
                <a:t>arteriol</a:t>
              </a:r>
              <a:r>
                <a:rPr lang="en-US" sz="1000" dirty="0"/>
                <a:t>. Nuclei counter-stained with </a:t>
              </a:r>
              <a:r>
                <a:rPr lang="en-US" sz="1000" dirty="0" err="1"/>
                <a:t>Dapi</a:t>
              </a:r>
              <a:r>
                <a:rPr lang="en-US" sz="1000" dirty="0"/>
                <a:t> (blue). Specimen provided by Prof. Dr. J. Wilting, </a:t>
              </a:r>
              <a:r>
                <a:rPr lang="en-US" sz="1000" dirty="0" err="1"/>
                <a:t>Goettingen</a:t>
              </a:r>
              <a:r>
                <a:rPr lang="en-US" sz="1000" dirty="0"/>
                <a:t>.</a:t>
              </a:r>
            </a:p>
            <a:p>
              <a:pPr algn="just" eaLnBrk="1" hangingPunct="1"/>
              <a:endParaRPr lang="en-US" sz="400" dirty="0">
                <a:cs typeface="Arial" charset="0"/>
              </a:endParaRPr>
            </a:p>
            <a:p>
              <a:pPr algn="just" eaLnBrk="1" hangingPunct="1"/>
              <a:r>
                <a:rPr lang="de-DE" sz="800" dirty="0">
                  <a:cs typeface="Arial" charset="0"/>
                </a:rPr>
                <a:t>The </a:t>
              </a:r>
              <a:r>
                <a:rPr lang="de-DE" sz="800" dirty="0" err="1">
                  <a:cs typeface="Arial" charset="0"/>
                </a:rPr>
                <a:t>experiment</a:t>
              </a:r>
              <a:r>
                <a:rPr lang="de-DE" sz="800" dirty="0">
                  <a:cs typeface="Arial" charset="0"/>
                </a:rPr>
                <a:t> was </a:t>
              </a:r>
              <a:r>
                <a:rPr lang="de-DE" sz="800" dirty="0" err="1">
                  <a:cs typeface="Arial" charset="0"/>
                </a:rPr>
                <a:t>performed</a:t>
              </a:r>
              <a:r>
                <a:rPr lang="de-DE" sz="800" dirty="0">
                  <a:cs typeface="Arial" charset="0"/>
                </a:rPr>
                <a:t> </a:t>
              </a:r>
              <a:r>
                <a:rPr lang="de-DE" sz="800" dirty="0" err="1">
                  <a:cs typeface="Arial" charset="0"/>
                </a:rPr>
                <a:t>by</a:t>
              </a:r>
              <a:r>
                <a:rPr lang="de-DE" sz="800" dirty="0">
                  <a:cs typeface="Arial" charset="0"/>
                </a:rPr>
                <a:t> </a:t>
              </a:r>
              <a:r>
                <a:rPr lang="de-DE" sz="800" dirty="0" err="1">
                  <a:cs typeface="Arial" charset="0"/>
                </a:rPr>
                <a:t>the</a:t>
              </a:r>
              <a:r>
                <a:rPr lang="de-DE" sz="800" dirty="0">
                  <a:cs typeface="Arial" charset="0"/>
                </a:rPr>
                <a:t> </a:t>
              </a:r>
              <a:r>
                <a:rPr lang="de-DE" sz="800" dirty="0" err="1">
                  <a:cs typeface="Arial" charset="0"/>
                </a:rPr>
                <a:t>research</a:t>
              </a:r>
              <a:r>
                <a:rPr lang="de-DE" sz="800" dirty="0">
                  <a:cs typeface="Arial" charset="0"/>
                </a:rPr>
                <a:t> </a:t>
              </a:r>
              <a:r>
                <a:rPr lang="de-DE" sz="800" dirty="0" err="1">
                  <a:cs typeface="Arial" charset="0"/>
                </a:rPr>
                <a:t>group</a:t>
              </a:r>
              <a:r>
                <a:rPr lang="de-DE" sz="800" dirty="0">
                  <a:cs typeface="Arial" charset="0"/>
                </a:rPr>
                <a:t> </a:t>
              </a:r>
              <a:r>
                <a:rPr lang="de-DE" sz="800" dirty="0" err="1">
                  <a:cs typeface="Arial" charset="0"/>
                </a:rPr>
                <a:t>of</a:t>
              </a:r>
              <a:r>
                <a:rPr lang="de-DE" sz="800" dirty="0">
                  <a:cs typeface="Arial" charset="0"/>
                </a:rPr>
                <a:t> Prof. Dr.  J. </a:t>
              </a:r>
              <a:r>
                <a:rPr lang="de-DE" sz="800" dirty="0" err="1">
                  <a:cs typeface="Arial" charset="0"/>
                </a:rPr>
                <a:t>Wilting</a:t>
              </a:r>
              <a:r>
                <a:rPr lang="de-DE" sz="800" dirty="0">
                  <a:cs typeface="Arial" charset="0"/>
                </a:rPr>
                <a:t>, University  Göttingen, Germany.</a:t>
              </a:r>
              <a:endParaRPr lang="en-US" sz="800" dirty="0">
                <a:cs typeface="Arial" charset="0"/>
              </a:endParaRPr>
            </a:p>
          </p:txBody>
        </p:sp>
        <p:pic>
          <p:nvPicPr>
            <p:cNvPr id="2054" name="Grafik 7" descr="Kollage-CCM-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6287" y="1824021"/>
              <a:ext cx="4882896" cy="3236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42</cp:revision>
  <dcterms:created xsi:type="dcterms:W3CDTF">2010-12-17T07:34:39Z</dcterms:created>
  <dcterms:modified xsi:type="dcterms:W3CDTF">2015-03-24T10:37:24Z</dcterms:modified>
</cp:coreProperties>
</file>